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2"/>
  </p:handoutMasterIdLst>
  <p:sldIdLst>
    <p:sldId id="260" r:id="rId2"/>
    <p:sldId id="261" r:id="rId3"/>
    <p:sldId id="271" r:id="rId4"/>
    <p:sldId id="268" r:id="rId5"/>
    <p:sldId id="269" r:id="rId6"/>
    <p:sldId id="270" r:id="rId7"/>
    <p:sldId id="264" r:id="rId8"/>
    <p:sldId id="265" r:id="rId9"/>
    <p:sldId id="266" r:id="rId10"/>
    <p:sldId id="262" r:id="rId11"/>
  </p:sldIdLst>
  <p:sldSz cx="12192000" cy="6858000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014" autoAdjust="0"/>
    <p:restoredTop sz="94660"/>
  </p:normalViewPr>
  <p:slideViewPr>
    <p:cSldViewPr snapToGrid="0">
      <p:cViewPr varScale="1">
        <p:scale>
          <a:sx n="77" d="100"/>
          <a:sy n="77" d="100"/>
        </p:scale>
        <p:origin x="-84" y="-4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585D2C-E2C4-4039-9528-61F3AC438A15}" type="datetimeFigureOut">
              <a:rPr lang="ru-RU" smtClean="0"/>
              <a:pPr/>
              <a:t>19.10.2022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E394D3-9C18-46A3-A994-6B3CCDBC415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378771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71368-77FE-4AE6-B2B0-7E143D149460}" type="datetimeFigureOut">
              <a:rPr lang="ru-RU" smtClean="0"/>
              <a:pPr/>
              <a:t>19.10.2022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D1D49-10A8-4A04-87C1-3CA4881378D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962749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71368-77FE-4AE6-B2B0-7E143D149460}" type="datetimeFigureOut">
              <a:rPr lang="ru-RU" smtClean="0"/>
              <a:pPr/>
              <a:t>19.10.2022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D1D49-10A8-4A04-87C1-3CA4881378D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359892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71368-77FE-4AE6-B2B0-7E143D149460}" type="datetimeFigureOut">
              <a:rPr lang="ru-RU" smtClean="0"/>
              <a:pPr/>
              <a:t>19.10.2022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D1D49-10A8-4A04-87C1-3CA4881378D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238558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71368-77FE-4AE6-B2B0-7E143D149460}" type="datetimeFigureOut">
              <a:rPr lang="ru-RU" smtClean="0"/>
              <a:pPr/>
              <a:t>19.10.2022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D1D49-10A8-4A04-87C1-3CA4881378D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892228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71368-77FE-4AE6-B2B0-7E143D149460}" type="datetimeFigureOut">
              <a:rPr lang="ru-RU" smtClean="0"/>
              <a:pPr/>
              <a:t>19.10.2022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D1D49-10A8-4A04-87C1-3CA4881378D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797332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71368-77FE-4AE6-B2B0-7E143D149460}" type="datetimeFigureOut">
              <a:rPr lang="ru-RU" smtClean="0"/>
              <a:pPr/>
              <a:t>19.10.2022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D1D49-10A8-4A04-87C1-3CA4881378D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356843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71368-77FE-4AE6-B2B0-7E143D149460}" type="datetimeFigureOut">
              <a:rPr lang="ru-RU" smtClean="0"/>
              <a:pPr/>
              <a:t>19.10.2022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D1D49-10A8-4A04-87C1-3CA4881378D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472328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71368-77FE-4AE6-B2B0-7E143D149460}" type="datetimeFigureOut">
              <a:rPr lang="ru-RU" smtClean="0"/>
              <a:pPr/>
              <a:t>19.10.2022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D1D49-10A8-4A04-87C1-3CA4881378D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718833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71368-77FE-4AE6-B2B0-7E143D149460}" type="datetimeFigureOut">
              <a:rPr lang="ru-RU" smtClean="0"/>
              <a:pPr/>
              <a:t>19.10.2022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D1D49-10A8-4A04-87C1-3CA4881378D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511933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71368-77FE-4AE6-B2B0-7E143D149460}" type="datetimeFigureOut">
              <a:rPr lang="ru-RU" smtClean="0"/>
              <a:pPr/>
              <a:t>19.10.2022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D1D49-10A8-4A04-87C1-3CA4881378D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984982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71368-77FE-4AE6-B2B0-7E143D149460}" type="datetimeFigureOut">
              <a:rPr lang="ru-RU" smtClean="0"/>
              <a:pPr/>
              <a:t>19.10.2022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D1D49-10A8-4A04-87C1-3CA4881378D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700052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871368-77FE-4AE6-B2B0-7E143D149460}" type="datetimeFigureOut">
              <a:rPr lang="ru-RU" smtClean="0"/>
              <a:pPr/>
              <a:t>19.10.2022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CD1D49-10A8-4A04-87C1-3CA4881378D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341396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252248" y="1776248"/>
            <a:ext cx="11708524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Ресурсы</a:t>
            </a:r>
            <a:r>
              <a:rPr kumimoji="0" lang="ru-RU" sz="3200" b="1" i="1" u="none" strike="noStrike" cap="none" normalizeH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 ВПР как система организации консультативной помощи и подготовки к ОГЭ по русскому языку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3200" b="1" i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1" i="1" u="none" strike="noStrike" cap="none" normalizeH="0" dirty="0" smtClean="0">
              <a:ln>
                <a:noFill/>
              </a:ln>
              <a:solidFill>
                <a:srgbClr val="0070C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1" i="1" u="none" strike="noStrike" cap="none" normalizeH="0" dirty="0" smtClean="0">
              <a:ln>
                <a:noFill/>
              </a:ln>
              <a:solidFill>
                <a:srgbClr val="0070C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Докладчик: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Якунина Светлана Александровна,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преподаватель отдельной дисциплины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(русский язык и литература)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ФГКОУ «Петрозаводское президентское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кадетское училище»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0"/>
            <a:ext cx="12191999" cy="132430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solidFill>
                  <a:schemeClr val="bg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МЕЖРЕГИОНАЛЬНАЯ КОНФЕРЕНЦИЯ</a:t>
            </a:r>
            <a:endParaRPr lang="ru-RU" sz="24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solidFill>
                  <a:schemeClr val="bg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«ТЕОРЕТИЧЕСКИЕ И МЕТОДОЛОГИЧЕСКИЕ ПРОБЛЕМЫ ОБУЧЕНИЯ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solidFill>
                  <a:schemeClr val="bg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РУССКОМУ ЯЗЫКУ И ЛИТЕРАТУРЕ</a:t>
            </a:r>
            <a:r>
              <a:rPr lang="ru-RU" sz="2400" b="1" dirty="0" smtClean="0">
                <a:solidFill>
                  <a:schemeClr val="bg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», 22 октября 2022 года</a:t>
            </a:r>
            <a:endParaRPr lang="ru-RU" sz="2400" b="1" dirty="0" smtClean="0">
              <a:solidFill>
                <a:schemeClr val="bg1"/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49267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210065" y="1334530"/>
            <a:ext cx="11528854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400" b="1" i="0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Тезисы выступления </a:t>
            </a:r>
            <a:r>
              <a:rPr kumimoji="0" lang="ru-RU" sz="2400" b="1" i="0" u="sng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«</a:t>
            </a:r>
            <a:r>
              <a:rPr lang="ru-RU" sz="2400" b="1" i="1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Ресурсы </a:t>
            </a:r>
            <a:r>
              <a:rPr lang="ru-RU" sz="2400" b="1" i="1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ВПР как система организации консультативной помощи и подготовки к ОГЭ по русскому </a:t>
            </a:r>
            <a:r>
              <a:rPr lang="ru-RU" sz="2400" b="1" i="1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языку»</a:t>
            </a:r>
            <a:r>
              <a:rPr kumimoji="0" lang="ru-RU" sz="2400" b="1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: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0" lang="ru-RU" sz="2400" b="0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Всероссийские проверочные работы: за и против;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ВПР и ОГЭ: сходства и различия;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КИМы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в формате ВПР как основа планирования работы со слабоуспевающими обучающимися;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Использование скрытых  возможностей  ВПР при подготовке к итоговой аттестации по русскому языку в 9-х классах;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«Статистический» подход как одна из основных форм организации подготовки обучающихся к контрольным мероприятиям (ВПР, ОГЭ).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47136" y="5474043"/>
            <a:ext cx="1154121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  <a:latin typeface="Calibri" pitchFamily="34" charset="0"/>
                <a:cs typeface="Times New Roman" pitchFamily="18" charset="0"/>
              </a:rPr>
              <a:t>Главное – грамотно выстроить тактику и терпеливо и методично следовать ей.</a:t>
            </a:r>
            <a:endParaRPr lang="ru-RU" sz="3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86278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262760" y="1355834"/>
            <a:ext cx="11603420" cy="550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№1.</a:t>
            </a:r>
            <a:r>
              <a:rPr kumimoji="0" lang="ru-RU" sz="2400" b="1" i="0" u="none" strike="noStrike" cap="none" normalizeH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Всероссийские проверочные работы: ЗА И ПРОТИВ.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lang="ru-RU" sz="20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Из заявлений, распространяемых родителями по школам: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«ВПР не является и не может быть элементом учебного плана образовательной организации и рабочей программы учителя, поскольку является мониторинговым мероприятием, проводимым </a:t>
            </a:r>
            <a:r>
              <a:rPr lang="ru-RU" sz="20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Рособрнадзором</a:t>
            </a:r>
            <a:r>
              <a:rPr lang="ru-RU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…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00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…ВПР не может рассматриваться как форма итоговой аттестации</a:t>
            </a:r>
            <a:r>
              <a:rPr kumimoji="0" lang="ru-RU" sz="2000" i="0" u="none" strike="noStrike" cap="none" normalizeH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(есть ГИА)…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…ВПР не является формой промежуточной аттестации</a:t>
            </a:r>
            <a:r>
              <a:rPr lang="ru-RU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</a:t>
            </a:r>
            <a:r>
              <a:rPr lang="ru-RU" sz="20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Рособрнадзор</a:t>
            </a:r>
            <a:r>
              <a:rPr lang="ru-RU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не рекомендует использовать результаты ВПР для выставления годовых отметок)…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…ВПР не может </a:t>
            </a:r>
            <a:r>
              <a:rPr lang="ru-RU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рассматриваться и </a:t>
            </a:r>
            <a:r>
              <a:rPr lang="ru-RU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как </a:t>
            </a:r>
            <a:r>
              <a:rPr lang="ru-RU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форма текущего контроля успеваемости (их форма</a:t>
            </a:r>
            <a:r>
              <a:rPr lang="ru-RU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 периодичность – компетенция образовательной организации)…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000" b="1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ru-RU" sz="20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вторы петиции стараются обосновать свой родительский отказ от ВПР: </a:t>
            </a:r>
            <a:r>
              <a:rPr lang="ru-RU" sz="2000" b="1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</a:t>
            </a:r>
            <a:r>
              <a:rPr lang="ru-RU" sz="2000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 учётом вышесказанного, а также с учётом того, что проведение ВПР нарушает ход учебного процесса (…)и при этом не несёт никакого осмысленного значения ни для школы, ни для учащихся, и лишь даёт излишнюю психологическую нагрузку для моего ребёнка, прошу…».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ru-RU" sz="2400" i="0" u="none" strike="noStrike" cap="none" normalizeH="0" baseline="0" dirty="0" smtClean="0">
              <a:ln>
                <a:noFill/>
              </a:ln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6741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7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7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07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07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87146" y="1371599"/>
            <a:ext cx="8254313" cy="129745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ВПР= мониторинг результатов </a:t>
            </a:r>
            <a:r>
              <a:rPr lang="ru-RU" sz="2800" b="1" dirty="0" smtClean="0">
                <a:solidFill>
                  <a:schemeClr val="tx1"/>
                </a:solidFill>
              </a:rPr>
              <a:t>перехода на ФГОС =</a:t>
            </a:r>
            <a:r>
              <a:rPr lang="ru-RU" sz="2800" b="1" dirty="0" smtClean="0">
                <a:solidFill>
                  <a:schemeClr val="tx1"/>
                </a:solidFill>
              </a:rPr>
              <a:t> </a:t>
            </a:r>
            <a:r>
              <a:rPr lang="ru-RU" sz="2800" b="1" dirty="0" smtClean="0">
                <a:solidFill>
                  <a:schemeClr val="tx1"/>
                </a:solidFill>
              </a:rPr>
              <a:t>выявление качества подготовки обучающихся.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3" name="Стрелка вниз 2"/>
          <p:cNvSpPr/>
          <p:nvPr/>
        </p:nvSpPr>
        <p:spPr>
          <a:xfrm rot="1832967">
            <a:off x="1646363" y="2476006"/>
            <a:ext cx="970489" cy="120622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321277" y="3608173"/>
            <a:ext cx="2866766" cy="27802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О</a:t>
            </a:r>
            <a:r>
              <a:rPr lang="ru-RU" sz="2400" dirty="0" smtClean="0"/>
              <a:t>ценка качества </a:t>
            </a:r>
            <a:r>
              <a:rPr lang="ru-RU" sz="2400" dirty="0" err="1" smtClean="0"/>
              <a:t>общеобразователь-ной</a:t>
            </a:r>
            <a:r>
              <a:rPr lang="ru-RU" sz="2400" dirty="0" smtClean="0"/>
              <a:t> </a:t>
            </a:r>
            <a:r>
              <a:rPr lang="ru-RU" sz="2400" dirty="0" smtClean="0"/>
              <a:t>подготовки </a:t>
            </a:r>
            <a:r>
              <a:rPr lang="ru-RU" sz="2400" dirty="0" smtClean="0"/>
              <a:t>обучающихся </a:t>
            </a:r>
            <a:endParaRPr lang="ru-RU" sz="2400" dirty="0"/>
          </a:p>
        </p:txBody>
      </p:sp>
      <p:sp>
        <p:nvSpPr>
          <p:cNvPr id="5" name="Стрелка вниз 4"/>
          <p:cNvSpPr/>
          <p:nvPr/>
        </p:nvSpPr>
        <p:spPr>
          <a:xfrm>
            <a:off x="5523470" y="2533135"/>
            <a:ext cx="902043" cy="122331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4374293" y="3731741"/>
            <a:ext cx="3336324" cy="263198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Д</a:t>
            </a:r>
            <a:r>
              <a:rPr lang="ru-RU" sz="2400" dirty="0" smtClean="0"/>
              <a:t>иагностика </a:t>
            </a:r>
            <a:r>
              <a:rPr lang="ru-RU" sz="2400" dirty="0" smtClean="0"/>
              <a:t>достижения предметных и </a:t>
            </a:r>
            <a:r>
              <a:rPr lang="ru-RU" sz="2400" dirty="0" err="1" smtClean="0"/>
              <a:t>метапредметных</a:t>
            </a:r>
            <a:r>
              <a:rPr lang="ru-RU" sz="2400" dirty="0" smtClean="0"/>
              <a:t> результатов обучения</a:t>
            </a:r>
            <a:endParaRPr lang="ru-RU" sz="2400" dirty="0"/>
          </a:p>
        </p:txBody>
      </p:sp>
      <p:sp>
        <p:nvSpPr>
          <p:cNvPr id="7" name="Стрелка вниз 6"/>
          <p:cNvSpPr/>
          <p:nvPr/>
        </p:nvSpPr>
        <p:spPr>
          <a:xfrm rot="19844749">
            <a:off x="10038389" y="2464741"/>
            <a:ext cx="941686" cy="126466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8785654" y="3657600"/>
            <a:ext cx="3002692" cy="27061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Совершенствование методики </a:t>
            </a:r>
            <a:r>
              <a:rPr lang="ru-RU" sz="2400" dirty="0" smtClean="0"/>
              <a:t>преподавания русского языка в основной </a:t>
            </a:r>
            <a:r>
              <a:rPr lang="ru-RU" sz="2400" dirty="0" smtClean="0"/>
              <a:t>школе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231648" y="3243072"/>
            <a:ext cx="3121152" cy="262128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6600" b="1" dirty="0" smtClean="0">
                <a:solidFill>
                  <a:srgbClr val="FF0000"/>
                </a:solidFill>
              </a:rPr>
              <a:t>ВПР </a:t>
            </a:r>
            <a:endParaRPr lang="ru-RU" sz="6600" b="1" dirty="0" smtClean="0">
              <a:solidFill>
                <a:srgbClr val="0070C0"/>
              </a:solidFill>
            </a:endParaRPr>
          </a:p>
          <a:p>
            <a:endParaRPr lang="ru-RU" sz="32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 descr="C:\Users\user\Desktop\191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69644" y="2318979"/>
            <a:ext cx="6239256" cy="4159504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9375648" y="3194304"/>
            <a:ext cx="1804416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6600" b="1" dirty="0" smtClean="0">
                <a:solidFill>
                  <a:srgbClr val="FF0000"/>
                </a:solidFill>
              </a:rPr>
              <a:t>ОГЭ</a:t>
            </a:r>
            <a:endParaRPr lang="ru-RU" sz="6600" b="1" dirty="0">
              <a:solidFill>
                <a:srgbClr val="FF000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989438" y="1544595"/>
            <a:ext cx="836552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sz="3600" b="1" dirty="0" smtClean="0">
                <a:solidFill>
                  <a:srgbClr val="0070C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№2. ВПР и ОГЭ: сходства и различия.</a:t>
            </a:r>
            <a:endParaRPr lang="ru-RU" sz="3600" b="1" dirty="0" smtClean="0">
              <a:solidFill>
                <a:srgbClr val="0070C0"/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804672" y="1511808"/>
            <a:ext cx="2840736" cy="435254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6600" b="1" dirty="0" smtClean="0">
                <a:solidFill>
                  <a:srgbClr val="FF0000"/>
                </a:solidFill>
              </a:rPr>
              <a:t>ВПР</a:t>
            </a:r>
            <a:r>
              <a:rPr lang="ru-RU" sz="1800" b="1" dirty="0" smtClean="0"/>
              <a:t> (8 КЛАСС)</a:t>
            </a:r>
            <a:endParaRPr lang="ru-RU" sz="1800" b="1" dirty="0" smtClean="0"/>
          </a:p>
          <a:p>
            <a:pPr algn="ctr">
              <a:buNone/>
            </a:pPr>
            <a:r>
              <a:rPr lang="ru-RU" sz="3200" b="1" dirty="0" smtClean="0"/>
              <a:t>17 заданий </a:t>
            </a:r>
          </a:p>
          <a:p>
            <a:endParaRPr lang="ru-RU" sz="32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717536" y="4913376"/>
            <a:ext cx="3681984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6600" b="1" dirty="0" smtClean="0">
                <a:solidFill>
                  <a:srgbClr val="FF0000"/>
                </a:solidFill>
              </a:rPr>
              <a:t>ОГЭ </a:t>
            </a:r>
            <a:r>
              <a:rPr lang="ru-RU" sz="2000" b="1" dirty="0" smtClean="0"/>
              <a:t>(9 КЛАСС)</a:t>
            </a:r>
            <a:endParaRPr lang="ru-RU" sz="2000" b="1" dirty="0" smtClean="0"/>
          </a:p>
          <a:p>
            <a:pPr algn="ctr"/>
            <a:r>
              <a:rPr lang="ru-RU" sz="3200" b="1" dirty="0" smtClean="0"/>
              <a:t>9 заданий</a:t>
            </a:r>
            <a:endParaRPr lang="ru-RU" sz="3200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56032" y="3425952"/>
            <a:ext cx="4730496" cy="30967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Синтаксический и пунктуационный анализ </a:t>
            </a:r>
          </a:p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(теперь НЕ РАЗБОРЫ!)</a:t>
            </a:r>
          </a:p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представлены в ВПР </a:t>
            </a:r>
          </a:p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400" b="1" i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ДЕВЯТИ заданиях </a:t>
            </a:r>
          </a:p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(№1,2 и 11-17)…</a:t>
            </a:r>
          </a:p>
          <a:p>
            <a:pPr algn="ctr"/>
            <a:endParaRPr lang="ru-RU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290816" y="1560576"/>
            <a:ext cx="4462272" cy="3243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Синтаксический анализ - </a:t>
            </a:r>
            <a:r>
              <a:rPr lang="ru-RU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№2, №4 </a:t>
            </a: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 пунктуационный анализ </a:t>
            </a:r>
            <a:r>
              <a:rPr lang="ru-RU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№3</a:t>
            </a:r>
          </a:p>
        </p:txBody>
      </p:sp>
      <p:pic>
        <p:nvPicPr>
          <p:cNvPr id="9" name="Рисунок 8" descr="C:\Users\user\Desktop\Rukopozhatie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44700" y="2781610"/>
            <a:ext cx="2358308" cy="13880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:\Users\user\Downloads\2022-10-19_21-16-22.pn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758249" y="1334529"/>
            <a:ext cx="6203092" cy="4213654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22422" y="3373395"/>
            <a:ext cx="5399902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b="1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№12 </a:t>
            </a:r>
            <a:r>
              <a:rPr lang="ru-RU" sz="20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– выпишите грамматическую основу;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b="1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№13 </a:t>
            </a:r>
            <a:r>
              <a:rPr lang="ru-RU" sz="20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– определите тип односоставного предложения;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b="1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№14 </a:t>
            </a:r>
            <a:r>
              <a:rPr lang="ru-RU" sz="20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– найдите предложение с вводным словом…;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b="1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№15 </a:t>
            </a:r>
            <a:r>
              <a:rPr lang="ru-RU" sz="20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– найдите предложение с обособленным согласованным определением;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b="1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№16 </a:t>
            </a:r>
            <a:r>
              <a:rPr lang="ru-RU" sz="20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– найдите предложение с обособленным обстоятельством.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dirty="0" smtClean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</p:txBody>
      </p:sp>
      <p:pic>
        <p:nvPicPr>
          <p:cNvPr id="17411" name="Picture 3" descr="C:\Users\user\Downloads\2022-10-19_21-24-14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04683" y="1403779"/>
            <a:ext cx="2327381" cy="1722480"/>
          </a:xfrm>
          <a:prstGeom prst="rect">
            <a:avLst/>
          </a:prstGeom>
          <a:noFill/>
        </p:spPr>
      </p:pic>
      <p:pic>
        <p:nvPicPr>
          <p:cNvPr id="17412" name="Picture 4" descr="C:\Users\user\Downloads\2022-10-19_21-25-40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994051" y="5222514"/>
            <a:ext cx="3547160" cy="1358743"/>
          </a:xfrm>
          <a:prstGeom prst="rect">
            <a:avLst/>
          </a:prstGeom>
          <a:noFill/>
        </p:spPr>
      </p:pic>
      <p:sp>
        <p:nvSpPr>
          <p:cNvPr id="9" name="Прямоугольник 8"/>
          <p:cNvSpPr/>
          <p:nvPr/>
        </p:nvSpPr>
        <p:spPr>
          <a:xfrm>
            <a:off x="7191632" y="1767016"/>
            <a:ext cx="4744995" cy="4942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Задание №2. Синтаксический анализ.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262760" y="1355834"/>
            <a:ext cx="1160342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cs typeface="Arial" pitchFamily="34" charset="0"/>
              </a:rPr>
              <a:t>№3.</a:t>
            </a:r>
            <a:r>
              <a:rPr kumimoji="0" lang="ru-RU" sz="2400" b="1" i="0" u="none" strike="noStrike" cap="none" normalizeH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КИМы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в формате ВПР как основа планирования работы со слабоуспевающими обучающимися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44843" y="3620530"/>
            <a:ext cx="1121993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> </a:t>
            </a:r>
            <a:endParaRPr lang="ru-RU" dirty="0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469557" y="2347784"/>
            <a:ext cx="11207578" cy="90204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Систематическая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отработка изученного - важная часть учебного процесса, особенно в отношении слабоуспевающих обучающихся.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трелка вниз 5"/>
          <p:cNvSpPr/>
          <p:nvPr/>
        </p:nvSpPr>
        <p:spPr>
          <a:xfrm>
            <a:off x="5745892" y="3249828"/>
            <a:ext cx="546416" cy="58076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43697" y="3855308"/>
            <a:ext cx="11182865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u="sng" dirty="0" smtClean="0"/>
              <a:t>Кодификаторы </a:t>
            </a:r>
            <a:r>
              <a:rPr lang="ru-RU" sz="2400" dirty="0" smtClean="0"/>
              <a:t>проверяемых элементов содержания и требований к уровню подготовки </a:t>
            </a:r>
            <a:r>
              <a:rPr lang="ru-RU" sz="2400" dirty="0" smtClean="0"/>
              <a:t>обучающихся (</a:t>
            </a:r>
            <a:r>
              <a:rPr lang="en-US" sz="2400" dirty="0" smtClean="0"/>
              <a:t>N-</a:t>
            </a:r>
            <a:r>
              <a:rPr lang="ru-RU" sz="2400" dirty="0" smtClean="0"/>
              <a:t>ого класса)</a:t>
            </a:r>
            <a:endParaRPr lang="ru-RU" sz="2400" dirty="0"/>
          </a:p>
        </p:txBody>
      </p:sp>
      <p:sp>
        <p:nvSpPr>
          <p:cNvPr id="8" name="Стрелка вниз 7"/>
          <p:cNvSpPr/>
          <p:nvPr/>
        </p:nvSpPr>
        <p:spPr>
          <a:xfrm>
            <a:off x="5721178" y="4757351"/>
            <a:ext cx="580767" cy="63019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593124" y="5350476"/>
            <a:ext cx="11133438" cy="12109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u="sng" dirty="0" err="1" smtClean="0">
                <a:latin typeface="Times New Roman" pitchFamily="18" charset="0"/>
                <a:cs typeface="Times New Roman" pitchFamily="18" charset="0"/>
              </a:rPr>
              <a:t>Критериальное</a:t>
            </a:r>
            <a:r>
              <a:rPr lang="ru-RU" sz="2800" b="1" u="sng" dirty="0" smtClean="0">
                <a:latin typeface="Times New Roman" pitchFamily="18" charset="0"/>
                <a:cs typeface="Times New Roman" pitchFamily="18" charset="0"/>
              </a:rPr>
              <a:t> оценивание, функциональное (смысловое) чтение, тотальное повторение, определение приоритетов и аналитика.</a:t>
            </a:r>
            <a:endParaRPr lang="ru-RU" sz="2800" b="1" u="sng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6741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262760" y="1355834"/>
            <a:ext cx="1160342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cs typeface="Arial" pitchFamily="34" charset="0"/>
              </a:rPr>
              <a:t>№4.</a:t>
            </a:r>
            <a:r>
              <a:rPr kumimoji="0" lang="ru-RU" sz="2400" b="1" i="0" u="none" strike="noStrike" cap="none" normalizeH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Использование скрытых  возможностей  ВПР при подготовке к итоговой аттестации по русскому языку в 9-х классах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96562" y="2273642"/>
            <a:ext cx="11553567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Calibri" pitchFamily="34" charset="0"/>
                <a:cs typeface="Times New Roman" pitchFamily="18" charset="0"/>
              </a:rPr>
              <a:t>№1. </a:t>
            </a:r>
            <a:r>
              <a:rPr lang="ru-RU" sz="2400" b="1" dirty="0" smtClean="0">
                <a:latin typeface="Calibri" pitchFamily="34" charset="0"/>
                <a:cs typeface="Times New Roman" pitchFamily="18" charset="0"/>
              </a:rPr>
              <a:t>Составление КТП с учётом содержания ВПР, ОГЭ;</a:t>
            </a:r>
          </a:p>
          <a:p>
            <a:endParaRPr lang="ru-RU" sz="2400" b="1" dirty="0" smtClean="0">
              <a:latin typeface="Calibri" pitchFamily="34" charset="0"/>
              <a:cs typeface="Times New Roman" pitchFamily="18" charset="0"/>
            </a:endParaRPr>
          </a:p>
          <a:p>
            <a:r>
              <a:rPr lang="ru-RU" sz="2400" b="1" dirty="0" smtClean="0">
                <a:solidFill>
                  <a:srgbClr val="FF0000"/>
                </a:solidFill>
                <a:latin typeface="Calibri" pitchFamily="34" charset="0"/>
                <a:cs typeface="Times New Roman" pitchFamily="18" charset="0"/>
              </a:rPr>
              <a:t>№2. </a:t>
            </a:r>
            <a:r>
              <a:rPr lang="ru-RU" sz="2400" b="1" dirty="0" smtClean="0">
                <a:latin typeface="Calibri" pitchFamily="34" charset="0"/>
                <a:cs typeface="Times New Roman" pitchFamily="18" charset="0"/>
              </a:rPr>
              <a:t>Преемственность классов: ведение словариков (фразеологизмов – толкование, речевые ситуации; орфоэпического – зарифмованные предложения);</a:t>
            </a:r>
          </a:p>
          <a:p>
            <a:endParaRPr lang="ru-RU" sz="2400" b="1" dirty="0" smtClean="0">
              <a:latin typeface="Calibri" pitchFamily="34" charset="0"/>
              <a:cs typeface="Times New Roman" pitchFamily="18" charset="0"/>
            </a:endParaRPr>
          </a:p>
          <a:p>
            <a:r>
              <a:rPr lang="ru-RU" sz="2400" b="1" dirty="0" smtClean="0">
                <a:solidFill>
                  <a:srgbClr val="FF0000"/>
                </a:solidFill>
                <a:latin typeface="Calibri" pitchFamily="34" charset="0"/>
                <a:cs typeface="Times New Roman" pitchFamily="18" charset="0"/>
              </a:rPr>
              <a:t>№3.  </a:t>
            </a:r>
            <a:r>
              <a:rPr lang="ru-RU" sz="2400" b="1" dirty="0" smtClean="0">
                <a:latin typeface="Calibri" pitchFamily="34" charset="0"/>
                <a:cs typeface="Times New Roman" pitchFamily="18" charset="0"/>
              </a:rPr>
              <a:t>Проектная деятельность (приёмы мнемотехники, карточки с образцом выполнения задания);</a:t>
            </a:r>
          </a:p>
          <a:p>
            <a:endParaRPr lang="ru-RU" sz="2400" b="1" dirty="0" smtClean="0">
              <a:latin typeface="Calibri" pitchFamily="34" charset="0"/>
              <a:cs typeface="Times New Roman" pitchFamily="18" charset="0"/>
            </a:endParaRPr>
          </a:p>
          <a:p>
            <a:r>
              <a:rPr lang="ru-RU" sz="2400" b="1" dirty="0" smtClean="0">
                <a:solidFill>
                  <a:srgbClr val="FF0000"/>
                </a:solidFill>
                <a:latin typeface="Calibri" pitchFamily="34" charset="0"/>
                <a:cs typeface="Times New Roman" pitchFamily="18" charset="0"/>
              </a:rPr>
              <a:t>№4. </a:t>
            </a:r>
            <a:r>
              <a:rPr lang="ru-RU" sz="2400" b="1" dirty="0" smtClean="0">
                <a:latin typeface="Calibri" pitchFamily="34" charset="0"/>
                <a:cs typeface="Times New Roman" pitchFamily="18" charset="0"/>
              </a:rPr>
              <a:t>Наполнение индивидуальных папок: схемы, конспекты, шпаргалки + банк заданий (отслеживание личного результата).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xmlns="" val="256741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262760" y="1355834"/>
            <a:ext cx="1160342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cs typeface="Arial" pitchFamily="34" charset="0"/>
              </a:rPr>
              <a:t>№5.</a:t>
            </a:r>
            <a:r>
              <a:rPr kumimoji="0" lang="ru-RU" sz="2400" b="1" i="0" u="none" strike="noStrike" cap="none" normalizeH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«Статистический» подход как одна из основных форм организации подготовки обучающихся к контрольным мероприятиям (ВПР, ОГЭ).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8434" name="Picture 2" descr="C:\Users\user\Desktop\19d86bfb240ba072c4eacfae00e32f74.jpg"/>
          <p:cNvPicPr>
            <a:picLocks noChangeAspect="1" noChangeArrowheads="1"/>
          </p:cNvPicPr>
          <p:nvPr/>
        </p:nvPicPr>
        <p:blipFill>
          <a:blip r:embed="rId2"/>
          <a:srcRect t="12507"/>
          <a:stretch>
            <a:fillRect/>
          </a:stretch>
        </p:blipFill>
        <p:spPr bwMode="auto">
          <a:xfrm>
            <a:off x="1792630" y="2236571"/>
            <a:ext cx="7667625" cy="428779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56741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583</TotalTime>
  <Words>614</Words>
  <Application>Microsoft Office PowerPoint</Application>
  <PresentationFormat>Произвольный</PresentationFormat>
  <Paragraphs>69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44</cp:revision>
  <cp:lastPrinted>2017-10-16T11:13:10Z</cp:lastPrinted>
  <dcterms:created xsi:type="dcterms:W3CDTF">2017-10-16T10:14:16Z</dcterms:created>
  <dcterms:modified xsi:type="dcterms:W3CDTF">2022-10-19T19:46:46Z</dcterms:modified>
</cp:coreProperties>
</file>